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93" r:id="rId1"/>
  </p:sld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9" r:id="rId16"/>
    <p:sldId id="281" r:id="rId17"/>
    <p:sldId id="280" r:id="rId18"/>
    <p:sldId id="28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4E626EE-5499-436D-AD39-5797567861C3}">
          <p14:sldIdLst>
            <p14:sldId id="256"/>
            <p14:sldId id="257"/>
            <p14:sldId id="260"/>
            <p14:sldId id="261"/>
            <p14:sldId id="263"/>
            <p14:sldId id="264"/>
            <p14:sldId id="265"/>
            <p14:sldId id="268"/>
            <p14:sldId id="267"/>
            <p14:sldId id="269"/>
            <p14:sldId id="270"/>
            <p14:sldId id="271"/>
            <p14:sldId id="272"/>
            <p14:sldId id="273"/>
            <p14:sldId id="279"/>
            <p14:sldId id="281"/>
            <p14:sldId id="280"/>
            <p14:sldId id="28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46AD92-5E28-4A81-93F4-4125A5362E8E}" v="1" dt="2019-04-08T11:03:58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95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5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6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3136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0723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18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6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9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60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928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2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8110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50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0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72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  <p:sldLayoutId id="2147484105" r:id="rId12"/>
    <p:sldLayoutId id="2147484106" r:id="rId13"/>
    <p:sldLayoutId id="2147484107" r:id="rId14"/>
    <p:sldLayoutId id="2147484108" r:id="rId15"/>
    <p:sldLayoutId id="2147484109" r:id="rId16"/>
    <p:sldLayoutId id="21474841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5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7723-99E5-4767-B175-90CC86CD0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2419" y="2547890"/>
            <a:ext cx="7275251" cy="1157857"/>
          </a:xfrm>
        </p:spPr>
        <p:txBody>
          <a:bodyPr>
            <a:normAutofit/>
          </a:bodyPr>
          <a:lstStyle/>
          <a:p>
            <a:r>
              <a:rPr lang="en-US" sz="3800" dirty="0"/>
              <a:t>Recognition by specialty</a:t>
            </a:r>
            <a:endParaRPr lang="ru-RU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B98D0-9EFB-4460-8B29-A37D709E9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445" y="743512"/>
            <a:ext cx="5046955" cy="1157857"/>
          </a:xfrm>
        </p:spPr>
        <p:txBody>
          <a:bodyPr>
            <a:normAutofit/>
          </a:bodyPr>
          <a:lstStyle/>
          <a:p>
            <a:r>
              <a:rPr lang="en-US" sz="2000" i="1" dirty="0"/>
              <a:t>Crerated by </a:t>
            </a:r>
          </a:p>
          <a:p>
            <a:r>
              <a:rPr lang="en-US" sz="2000" i="1" dirty="0"/>
              <a:t>Armen Khlopuzyan, Amalia Sarkisyan</a:t>
            </a:r>
            <a:endParaRPr lang="ru-RU" sz="2000" i="1" u="sng" dirty="0"/>
          </a:p>
        </p:txBody>
      </p:sp>
    </p:spTree>
    <p:extLst>
      <p:ext uri="{BB962C8B-B14F-4D97-AF65-F5344CB8AC3E}">
        <p14:creationId xmlns:p14="http://schemas.microsoft.com/office/powerpoint/2010/main" val="269971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8DEA2D5-1482-4752-9D40-A3394954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498" y="4528235"/>
            <a:ext cx="4127500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83219-7722-4F81-9419-BA229050E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6327" y="597024"/>
            <a:ext cx="2971669" cy="2483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C322-8F97-4185-9455-5AA946DDC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373" y="907743"/>
            <a:ext cx="2159194" cy="3033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5F171-0E8E-4214-A3D0-4CD3FF549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667" y="1922460"/>
            <a:ext cx="2722869" cy="275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9C65FF-FAC7-4D91-B366-2C4AB6401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49" y="3494661"/>
            <a:ext cx="4206240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784BE-6F73-40B5-A4EC-713EA415C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725" y="5274156"/>
            <a:ext cx="414381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0D69C866-DD2F-47D6-AEA4-9C7034443859}"/>
              </a:ext>
            </a:extLst>
          </p:cNvPr>
          <p:cNvSpPr/>
          <p:nvPr/>
        </p:nvSpPr>
        <p:spPr>
          <a:xfrm>
            <a:off x="3155812" y="2543863"/>
            <a:ext cx="455825" cy="130723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C6127906-EBF0-4C16-81CC-C8BD4585CB0E}"/>
              </a:ext>
            </a:extLst>
          </p:cNvPr>
          <p:cNvSpPr/>
          <p:nvPr/>
        </p:nvSpPr>
        <p:spPr>
          <a:xfrm>
            <a:off x="6930301" y="4323358"/>
            <a:ext cx="455825" cy="130723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AA8C0EB9-9EC4-484C-9E33-9FB9FDE56B6B}"/>
              </a:ext>
            </a:extLst>
          </p:cNvPr>
          <p:cNvSpPr/>
          <p:nvPr/>
        </p:nvSpPr>
        <p:spPr>
          <a:xfrm>
            <a:off x="10846199" y="3660530"/>
            <a:ext cx="455825" cy="1188720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945EA4-2670-4C2C-A0E5-1D588553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442" y="120467"/>
            <a:ext cx="5396143" cy="772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u="sng" dirty="0"/>
              <a:t>Doctor։</a:t>
            </a:r>
            <a:endParaRPr lang="ru-RU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B68396-609A-4A35-B917-31C11972922B}"/>
              </a:ext>
            </a:extLst>
          </p:cNvPr>
          <p:cNvSpPr txBox="1">
            <a:spLocks/>
          </p:cNvSpPr>
          <p:nvPr/>
        </p:nvSpPr>
        <p:spPr>
          <a:xfrm>
            <a:off x="793828" y="2343403"/>
            <a:ext cx="10572673" cy="1888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Identification of 2 main white tones of doctor clothing. </a:t>
            </a:r>
            <a:r>
              <a:rPr lang="en-US" sz="1600" i="1" dirty="0"/>
              <a:t>(white, dirty white = shaded) </a:t>
            </a:r>
            <a:r>
              <a:rPr lang="en-US" sz="1800" i="1" dirty="0"/>
              <a:t>		</a:t>
            </a:r>
            <a:endParaRPr lang="ru-RU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5961EFBE-8E31-45E0-9305-910BF0DE5B49}"/>
              </a:ext>
            </a:extLst>
          </p:cNvPr>
          <p:cNvSpPr/>
          <p:nvPr/>
        </p:nvSpPr>
        <p:spPr>
          <a:xfrm>
            <a:off x="684292" y="2630426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214896-20D0-407E-A79C-AEFD126E6FDE}"/>
              </a:ext>
            </a:extLst>
          </p:cNvPr>
          <p:cNvSpPr txBox="1">
            <a:spLocks/>
          </p:cNvSpPr>
          <p:nvPr/>
        </p:nvSpPr>
        <p:spPr>
          <a:xfrm>
            <a:off x="793828" y="2805920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Histogram making.</a:t>
            </a:r>
            <a:endParaRPr lang="ru-RU" sz="24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C4E87969-4AA9-4BFB-A65F-081F1653AAF7}"/>
              </a:ext>
            </a:extLst>
          </p:cNvPr>
          <p:cNvSpPr/>
          <p:nvPr/>
        </p:nvSpPr>
        <p:spPr>
          <a:xfrm>
            <a:off x="684653" y="3237402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2C3921-3093-48FD-B6E8-2BFBF0B9B34A}"/>
              </a:ext>
            </a:extLst>
          </p:cNvPr>
          <p:cNvSpPr txBox="1">
            <a:spLocks/>
          </p:cNvSpPr>
          <p:nvPr/>
        </p:nvSpPr>
        <p:spPr>
          <a:xfrm>
            <a:off x="1186419" y="797385"/>
            <a:ext cx="10572673" cy="550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Separation of active zones in the studied sections</a:t>
            </a:r>
            <a:r>
              <a:rPr lang="hy-AM" dirty="0">
                <a:solidFill>
                  <a:schemeClr val="tx1"/>
                </a:solidFill>
              </a:rPr>
              <a:t>․</a:t>
            </a:r>
            <a:endParaRPr lang="ru-RU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14E2A447-ACB4-4502-BE54-AE447C2A5440}"/>
              </a:ext>
            </a:extLst>
          </p:cNvPr>
          <p:cNvSpPr/>
          <p:nvPr/>
        </p:nvSpPr>
        <p:spPr>
          <a:xfrm>
            <a:off x="690257" y="1029290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3EF3BAB-960A-49C6-B27D-3FCD389C8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919090"/>
              </p:ext>
            </p:extLst>
          </p:nvPr>
        </p:nvGraphicFramePr>
        <p:xfrm>
          <a:off x="3865300" y="1445865"/>
          <a:ext cx="1212726" cy="96632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4242">
                  <a:extLst>
                    <a:ext uri="{9D8B030D-6E8A-4147-A177-3AD203B41FA5}">
                      <a16:colId xmlns:a16="http://schemas.microsoft.com/office/drawing/2014/main" val="3565829179"/>
                    </a:ext>
                  </a:extLst>
                </a:gridCol>
                <a:gridCol w="404242">
                  <a:extLst>
                    <a:ext uri="{9D8B030D-6E8A-4147-A177-3AD203B41FA5}">
                      <a16:colId xmlns:a16="http://schemas.microsoft.com/office/drawing/2014/main" val="3400026840"/>
                    </a:ext>
                  </a:extLst>
                </a:gridCol>
                <a:gridCol w="404242">
                  <a:extLst>
                    <a:ext uri="{9D8B030D-6E8A-4147-A177-3AD203B41FA5}">
                      <a16:colId xmlns:a16="http://schemas.microsoft.com/office/drawing/2014/main" val="495812023"/>
                    </a:ext>
                  </a:extLst>
                </a:gridCol>
              </a:tblGrid>
              <a:tr h="322107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155238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87861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387087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2512F32-DAC7-40DB-A3A8-ED28DEFFC7DC}"/>
              </a:ext>
            </a:extLst>
          </p:cNvPr>
          <p:cNvSpPr txBox="1">
            <a:spLocks/>
          </p:cNvSpPr>
          <p:nvPr/>
        </p:nvSpPr>
        <p:spPr>
          <a:xfrm>
            <a:off x="5810697" y="1184923"/>
            <a:ext cx="1324116" cy="120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active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passive</a:t>
            </a:r>
            <a:endParaRPr lang="hy-AM" sz="1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CB5798-B786-44AC-863F-0426BF156B39}"/>
              </a:ext>
            </a:extLst>
          </p:cNvPr>
          <p:cNvSpPr/>
          <p:nvPr/>
        </p:nvSpPr>
        <p:spPr>
          <a:xfrm>
            <a:off x="5613711" y="1526436"/>
            <a:ext cx="195309" cy="195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C3048-49D1-4628-9E85-DE71C7771F9B}"/>
              </a:ext>
            </a:extLst>
          </p:cNvPr>
          <p:cNvSpPr/>
          <p:nvPr/>
        </p:nvSpPr>
        <p:spPr>
          <a:xfrm>
            <a:off x="5613711" y="1937688"/>
            <a:ext cx="195309" cy="1953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6B6E4D0-ED58-4993-9878-6B8E43449B7C}"/>
              </a:ext>
            </a:extLst>
          </p:cNvPr>
          <p:cNvSpPr txBox="1">
            <a:spLocks/>
          </p:cNvSpPr>
          <p:nvPr/>
        </p:nvSpPr>
        <p:spPr>
          <a:xfrm>
            <a:off x="793827" y="3677000"/>
            <a:ext cx="10572673" cy="2061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Doctor feature indicators</a:t>
            </a:r>
          </a:p>
          <a:p>
            <a:pPr marL="0" indent="0">
              <a:buNone/>
            </a:pPr>
            <a:r>
              <a:rPr lang="en-US" sz="1800" dirty="0"/>
              <a:t>		- </a:t>
            </a:r>
            <a:r>
              <a:rPr lang="en-US" sz="1800" i="1" dirty="0"/>
              <a:t>feature_</a:t>
            </a:r>
            <a:r>
              <a:rPr lang="en-US" sz="1800" b="1" i="1" dirty="0"/>
              <a:t>55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(bool), </a:t>
            </a:r>
            <a:r>
              <a:rPr lang="en-US" sz="1800" dirty="0"/>
              <a:t>- </a:t>
            </a:r>
            <a:r>
              <a:rPr lang="en-US" sz="1800" i="1" dirty="0"/>
              <a:t>feature_</a:t>
            </a:r>
            <a:r>
              <a:rPr lang="en-US" sz="1800" b="1" i="1" dirty="0"/>
              <a:t>75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(bool) , </a:t>
            </a:r>
            <a:r>
              <a:rPr lang="en-US" sz="1800" dirty="0"/>
              <a:t>- </a:t>
            </a:r>
            <a:r>
              <a:rPr lang="en-US" sz="1800" i="1" dirty="0"/>
              <a:t>feature_</a:t>
            </a:r>
            <a:r>
              <a:rPr lang="en-US" sz="1800" b="1" i="1" dirty="0"/>
              <a:t>90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(bool)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		</a:t>
            </a:r>
            <a:r>
              <a:rPr lang="en-US" sz="1800" dirty="0"/>
              <a:t>feature_X is true if the primary colors is distributed over X% or more</a:t>
            </a:r>
          </a:p>
          <a:p>
            <a:pPr marL="0" indent="0">
              <a:buNone/>
            </a:pPr>
            <a:r>
              <a:rPr lang="en-US" sz="1800" dirty="0"/>
              <a:t>		and main color is more than (X-10)%</a:t>
            </a:r>
            <a:r>
              <a:rPr lang="en-US" sz="1600" b="1" i="1" dirty="0"/>
              <a:t>		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		</a:t>
            </a:r>
            <a:endParaRPr lang="ru-RU" sz="2400" dirty="0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C4409E5-BB10-45C5-871E-E63041703DC8}"/>
              </a:ext>
            </a:extLst>
          </p:cNvPr>
          <p:cNvSpPr/>
          <p:nvPr/>
        </p:nvSpPr>
        <p:spPr>
          <a:xfrm>
            <a:off x="684292" y="3831726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B855111-03BD-4C83-864D-C5B22BCD7FCF}"/>
              </a:ext>
            </a:extLst>
          </p:cNvPr>
          <p:cNvSpPr/>
          <p:nvPr/>
        </p:nvSpPr>
        <p:spPr>
          <a:xfrm>
            <a:off x="715964" y="5722873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9405821-E871-4384-8FD5-14D52CD8303D}"/>
              </a:ext>
            </a:extLst>
          </p:cNvPr>
          <p:cNvSpPr txBox="1">
            <a:spLocks/>
          </p:cNvSpPr>
          <p:nvPr/>
        </p:nvSpPr>
        <p:spPr>
          <a:xfrm>
            <a:off x="825500" y="5556274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Prediction and measurement based on indicators.</a:t>
            </a: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277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9F0C9-E974-4B4C-A753-1FFC2C47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847" y="702168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0BD54D-33A3-4B0A-A6AC-225092260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53" y="702168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B8C1A-F8DB-4A17-98BB-CEBFFE209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107" y="3805228"/>
            <a:ext cx="4148680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74FAF7-4D2A-41A9-9BD1-E175E01D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84" y="3805228"/>
            <a:ext cx="4148680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AFEEB-618B-42CD-A4D7-E6D88FCA9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683" y="702168"/>
            <a:ext cx="3135205" cy="351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32573D-3B3E-4BDA-BC42-500F6BC68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681" y="5428954"/>
            <a:ext cx="4139208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41F91063-930E-44A8-BBD4-7C745466C7E8}"/>
              </a:ext>
            </a:extLst>
          </p:cNvPr>
          <p:cNvSpPr/>
          <p:nvPr/>
        </p:nvSpPr>
        <p:spPr>
          <a:xfrm>
            <a:off x="3360367" y="3133492"/>
            <a:ext cx="528052" cy="98361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81A997F2-D42A-4F99-9D52-2B2F168F74B0}"/>
              </a:ext>
            </a:extLst>
          </p:cNvPr>
          <p:cNvSpPr/>
          <p:nvPr/>
        </p:nvSpPr>
        <p:spPr>
          <a:xfrm>
            <a:off x="10951825" y="3145264"/>
            <a:ext cx="528052" cy="98361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590BB81C-FEFC-4BD1-8316-1C01ACC64FA7}"/>
              </a:ext>
            </a:extLst>
          </p:cNvPr>
          <p:cNvSpPr/>
          <p:nvPr/>
        </p:nvSpPr>
        <p:spPr>
          <a:xfrm>
            <a:off x="6856415" y="3904641"/>
            <a:ext cx="738588" cy="1837678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5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45D8FB-188A-4C71-BB4E-1B5A1A687CE6}"/>
              </a:ext>
            </a:extLst>
          </p:cNvPr>
          <p:cNvSpPr txBox="1">
            <a:spLocks/>
          </p:cNvSpPr>
          <p:nvPr/>
        </p:nvSpPr>
        <p:spPr>
          <a:xfrm>
            <a:off x="281442" y="120467"/>
            <a:ext cx="5396143" cy="772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400" i="1" u="sng" dirty="0"/>
              <a:t>FAILURES։</a:t>
            </a:r>
            <a:endParaRPr lang="ru-RU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9C4E00-5FC9-47A9-B6B4-1A4CA758B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3" y="1085469"/>
            <a:ext cx="2533529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1C0CF4-CE2E-411B-9FD2-D39AC868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86" y="5224746"/>
            <a:ext cx="407894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9ADE31-5B3F-43B4-8DB5-FE90927FB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40" y="1085469"/>
            <a:ext cx="253352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0947BB-644E-4DF8-9C80-82810F211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60" y="5224746"/>
            <a:ext cx="4148680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2B0431-8C4A-4F4A-BD88-5F78673CD5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766"/>
          <a:stretch/>
        </p:blipFill>
        <p:spPr>
          <a:xfrm>
            <a:off x="2638818" y="2215340"/>
            <a:ext cx="2560909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E95F1B-A285-4208-B8EE-72AF21324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060" y="2215340"/>
            <a:ext cx="2533529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5252F175-6093-45BC-AF5E-D73957AA0DFE}"/>
              </a:ext>
            </a:extLst>
          </p:cNvPr>
          <p:cNvSpPr/>
          <p:nvPr/>
        </p:nvSpPr>
        <p:spPr>
          <a:xfrm flipH="1">
            <a:off x="460888" y="3751169"/>
            <a:ext cx="659898" cy="1755551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FF6F32AE-DBE8-4C3C-BBB8-36A63D5E7E55}"/>
              </a:ext>
            </a:extLst>
          </p:cNvPr>
          <p:cNvSpPr/>
          <p:nvPr/>
        </p:nvSpPr>
        <p:spPr>
          <a:xfrm>
            <a:off x="10655519" y="3751169"/>
            <a:ext cx="659898" cy="1755551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C9CDF93-A7F9-4310-916F-CF99A2EF72D5}"/>
              </a:ext>
            </a:extLst>
          </p:cNvPr>
          <p:cNvSpPr txBox="1">
            <a:spLocks/>
          </p:cNvSpPr>
          <p:nvPr/>
        </p:nvSpPr>
        <p:spPr>
          <a:xfrm>
            <a:off x="2334837" y="444534"/>
            <a:ext cx="4202718" cy="63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equalized histogram </a:t>
            </a:r>
            <a:endParaRPr lang="ru-RU" sz="2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012CCB-4F02-4B99-9422-28EA690F12C1}"/>
              </a:ext>
            </a:extLst>
          </p:cNvPr>
          <p:cNvCxnSpPr/>
          <p:nvPr/>
        </p:nvCxnSpPr>
        <p:spPr>
          <a:xfrm>
            <a:off x="4137667" y="1083358"/>
            <a:ext cx="0" cy="914400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1A4597-F0AD-45DB-A025-2929017F61DE}"/>
              </a:ext>
            </a:extLst>
          </p:cNvPr>
          <p:cNvSpPr txBox="1">
            <a:spLocks/>
          </p:cNvSpPr>
          <p:nvPr/>
        </p:nvSpPr>
        <p:spPr>
          <a:xfrm>
            <a:off x="281442" y="120467"/>
            <a:ext cx="5396143" cy="772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400" i="1" u="sng" dirty="0"/>
              <a:t>FAILURES։</a:t>
            </a:r>
            <a:endParaRPr lang="ru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2F2EC-A10C-4606-893B-5597CC14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" y="981710"/>
            <a:ext cx="3404938" cy="304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1A041-EF4E-4E83-B4E3-AB0660C78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18" y="4687570"/>
            <a:ext cx="407894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1B51E-D01C-4729-B70C-B6FFF022B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171" y="4687570"/>
            <a:ext cx="407894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73722A-67C6-462F-8A28-82A4CD53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141" y="788035"/>
            <a:ext cx="3429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6F018A4B-B649-4660-BDD4-A55F06EF287C}"/>
              </a:ext>
            </a:extLst>
          </p:cNvPr>
          <p:cNvSpPr/>
          <p:nvPr/>
        </p:nvSpPr>
        <p:spPr>
          <a:xfrm>
            <a:off x="10131736" y="3387269"/>
            <a:ext cx="659898" cy="1602066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8BF73520-4B30-4C68-A2C3-1551F5A19F38}"/>
              </a:ext>
            </a:extLst>
          </p:cNvPr>
          <p:cNvSpPr/>
          <p:nvPr/>
        </p:nvSpPr>
        <p:spPr>
          <a:xfrm>
            <a:off x="3872349" y="3421011"/>
            <a:ext cx="659898" cy="1534582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E9417DD-1066-4393-9185-ADCEC5448BBE}"/>
              </a:ext>
            </a:extLst>
          </p:cNvPr>
          <p:cNvSpPr txBox="1">
            <a:spLocks/>
          </p:cNvSpPr>
          <p:nvPr/>
        </p:nvSpPr>
        <p:spPr>
          <a:xfrm>
            <a:off x="281442" y="120467"/>
            <a:ext cx="5396143" cy="772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400" i="1" u="sng" dirty="0"/>
              <a:t>FAILURES։</a:t>
            </a:r>
            <a:endParaRPr lang="ru-R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FAFF8-8713-40EC-BEB7-0CC4B6B5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48" y="770082"/>
            <a:ext cx="8134380" cy="5464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48B55-02B5-40A0-AA31-97033138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9" y="5460985"/>
            <a:ext cx="414381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7A3CD3B0-2AE7-4855-90C4-E4E9915E4088}"/>
              </a:ext>
            </a:extLst>
          </p:cNvPr>
          <p:cNvSpPr/>
          <p:nvPr/>
        </p:nvSpPr>
        <p:spPr>
          <a:xfrm flipH="1">
            <a:off x="1297505" y="4452782"/>
            <a:ext cx="724740" cy="147820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E9417DD-1066-4393-9185-ADCEC5448BBE}"/>
              </a:ext>
            </a:extLst>
          </p:cNvPr>
          <p:cNvSpPr txBox="1">
            <a:spLocks/>
          </p:cNvSpPr>
          <p:nvPr/>
        </p:nvSpPr>
        <p:spPr>
          <a:xfrm>
            <a:off x="281442" y="120467"/>
            <a:ext cx="5396143" cy="772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400" i="1" u="sng" dirty="0"/>
              <a:t>FAILURES։</a:t>
            </a:r>
            <a:endParaRPr lang="ru-R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FAFF8-8713-40EC-BEB7-0CC4B6B5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48" y="770082"/>
            <a:ext cx="8134380" cy="5464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D3F45D-D37B-4C30-9EFE-09F8A6136FBF}"/>
              </a:ext>
            </a:extLst>
          </p:cNvPr>
          <p:cNvSpPr/>
          <p:nvPr/>
        </p:nvSpPr>
        <p:spPr>
          <a:xfrm>
            <a:off x="8352095" y="2061356"/>
            <a:ext cx="528320" cy="619760"/>
          </a:xfrm>
          <a:prstGeom prst="rect">
            <a:avLst/>
          </a:prstGeom>
          <a:noFill/>
          <a:ln w="57150">
            <a:solidFill>
              <a:srgbClr val="FFC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BD241C-EF14-4872-94B3-E586A9BE06FE}"/>
              </a:ext>
            </a:extLst>
          </p:cNvPr>
          <p:cNvCxnSpPr>
            <a:cxnSpLocks/>
          </p:cNvCxnSpPr>
          <p:nvPr/>
        </p:nvCxnSpPr>
        <p:spPr>
          <a:xfrm flipV="1">
            <a:off x="8648750" y="512064"/>
            <a:ext cx="3486027" cy="1530915"/>
          </a:xfrm>
          <a:prstGeom prst="line">
            <a:avLst/>
          </a:prstGeom>
          <a:ln w="571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C3E4EC-ECA7-491F-8B73-755CBEA06171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616255" y="2681116"/>
            <a:ext cx="3518522" cy="3664820"/>
          </a:xfrm>
          <a:prstGeom prst="line">
            <a:avLst/>
          </a:prstGeom>
          <a:ln w="571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048B55-02B5-40A0-AA31-97033138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9" y="5460985"/>
            <a:ext cx="414381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7A3CD3B0-2AE7-4855-90C4-E4E9915E4088}"/>
              </a:ext>
            </a:extLst>
          </p:cNvPr>
          <p:cNvSpPr/>
          <p:nvPr/>
        </p:nvSpPr>
        <p:spPr>
          <a:xfrm flipH="1">
            <a:off x="1297505" y="4452782"/>
            <a:ext cx="724740" cy="147820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0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6DDBF9-9951-47C0-BA8C-2C750539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05" y="494007"/>
            <a:ext cx="4655727" cy="5851929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D74FA-172F-4445-BAEE-3C374EC5990E}"/>
              </a:ext>
            </a:extLst>
          </p:cNvPr>
          <p:cNvCxnSpPr>
            <a:cxnSpLocks/>
          </p:cNvCxnSpPr>
          <p:nvPr/>
        </p:nvCxnSpPr>
        <p:spPr>
          <a:xfrm flipV="1">
            <a:off x="-7333" y="494007"/>
            <a:ext cx="1094038" cy="18058"/>
          </a:xfrm>
          <a:prstGeom prst="line">
            <a:avLst/>
          </a:prstGeom>
          <a:ln w="571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8FA20A-1B89-4731-9AB5-17690F8DA7BB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345936"/>
            <a:ext cx="1086705" cy="18057"/>
          </a:xfrm>
          <a:prstGeom prst="line">
            <a:avLst/>
          </a:prstGeom>
          <a:ln w="571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A092A41-1E6B-468A-A4E8-56CDD7252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1" t="36116" r="29788" b="22605"/>
          <a:stretch/>
        </p:blipFill>
        <p:spPr>
          <a:xfrm>
            <a:off x="6317073" y="317969"/>
            <a:ext cx="5213511" cy="6204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69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indoor, wall, sitting&#10;&#10;Description generated with very high confidence">
            <a:extLst>
              <a:ext uri="{FF2B5EF4-FFF2-40B4-BE49-F238E27FC236}">
                <a16:creationId xmlns:a16="http://schemas.microsoft.com/office/drawing/2014/main" id="{10435E9C-107A-4C8B-BD00-196C7CE8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68" y="733647"/>
            <a:ext cx="5073889" cy="357588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52C3-BADA-46D1-8632-401443ACC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54" y="733647"/>
            <a:ext cx="4419171" cy="3575884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Ø"/>
            </a:pPr>
            <a:r>
              <a:rPr lang="en-US" dirty="0" err="1"/>
              <a:t>Speciality</a:t>
            </a:r>
          </a:p>
          <a:p>
            <a:pPr>
              <a:buFont typeface="Wingdings" panose="05040102010807070707" pitchFamily="18" charset="2"/>
              <a:buChar char="Ø"/>
            </a:pPr>
            <a:r>
              <a:rPr lang="en-US" dirty="0"/>
              <a:t>Nationality</a:t>
            </a:r>
          </a:p>
          <a:p>
            <a:pPr>
              <a:buFont typeface="Wingdings" panose="05040102010807070707" pitchFamily="18" charset="2"/>
              <a:buChar char="Ø"/>
            </a:pPr>
            <a:r>
              <a:rPr lang="en-US" dirty="0"/>
              <a:t>Tattoo</a:t>
            </a:r>
          </a:p>
          <a:p>
            <a:pPr>
              <a:buFont typeface="Wingdings" panose="05040102010807070707" pitchFamily="18" charset="2"/>
              <a:buChar char="Ø"/>
            </a:pPr>
            <a:r>
              <a:rPr lang="en-US" dirty="0"/>
              <a:t>Brand and Price of clothes and accessories </a:t>
            </a:r>
          </a:p>
          <a:p>
            <a:pPr>
              <a:buFont typeface="Wingdings" panose="05040102010807070707" pitchFamily="18" charset="2"/>
              <a:buChar char="Ø"/>
            </a:pPr>
            <a:endParaRPr lang="en-US" dirty="0"/>
          </a:p>
          <a:p>
            <a:pPr>
              <a:buFont typeface="Wingdings" panose="05040102010807070707" pitchFamily="18" charset="2"/>
              <a:buChar char="Ø"/>
            </a:pPr>
            <a:endParaRPr lang="en-US" dirty="0"/>
          </a:p>
        </p:txBody>
      </p:sp>
      <p:pic>
        <p:nvPicPr>
          <p:cNvPr id="6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DD18AC8E-C1E0-4F31-AD14-7A134EC46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92" y="3639129"/>
            <a:ext cx="4367841" cy="274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1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8D16-BB24-4F69-9721-238DC61AFC61}"/>
              </a:ext>
            </a:extLst>
          </p:cNvPr>
          <p:cNvSpPr txBox="1">
            <a:spLocks/>
          </p:cNvSpPr>
          <p:nvPr/>
        </p:nvSpPr>
        <p:spPr>
          <a:xfrm>
            <a:off x="2458374" y="2627789"/>
            <a:ext cx="7275251" cy="11578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dirty="0"/>
              <a:t>THANK YOU FOR ATTENTION</a:t>
            </a:r>
            <a:endParaRPr lang="ru-RU" sz="3800" dirty="0"/>
          </a:p>
        </p:txBody>
      </p:sp>
    </p:spTree>
    <p:extLst>
      <p:ext uri="{BB962C8B-B14F-4D97-AF65-F5344CB8AC3E}">
        <p14:creationId xmlns:p14="http://schemas.microsoft.com/office/powerpoint/2010/main" val="424476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5A58-6CCA-43CE-8420-20776FA8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680" y="725650"/>
            <a:ext cx="9658904" cy="1293028"/>
          </a:xfrm>
        </p:spPr>
        <p:txBody>
          <a:bodyPr>
            <a:noAutofit/>
          </a:bodyPr>
          <a:lstStyle/>
          <a:p>
            <a:r>
              <a:rPr lang="en-US" sz="3200" dirty="0"/>
              <a:t>Identifying the profession of a person</a:t>
            </a:r>
            <a:br>
              <a:rPr lang="en-US" sz="3200" dirty="0"/>
            </a:br>
            <a:r>
              <a:rPr lang="en-US" sz="3200" dirty="0"/>
              <a:t>in the picture by clothing.</a:t>
            </a:r>
            <a:br>
              <a:rPr lang="ru-RU" sz="3200" dirty="0"/>
            </a:br>
            <a:endParaRPr lang="ru-RU" sz="3200" i="1" u="sng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6964A4E-2F32-4C6F-B0BD-CE20B0BB9A4C}"/>
              </a:ext>
            </a:extLst>
          </p:cNvPr>
          <p:cNvSpPr txBox="1">
            <a:spLocks/>
          </p:cNvSpPr>
          <p:nvPr/>
        </p:nvSpPr>
        <p:spPr>
          <a:xfrm>
            <a:off x="610661" y="1517685"/>
            <a:ext cx="9658904" cy="1754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i="1" dirty="0">
                <a:solidFill>
                  <a:schemeClr val="bg1"/>
                </a:solidFill>
              </a:rPr>
              <a:t>Profession forecast is based on the peculiarities of uniform (in particular, color gamma and active and passive zones of clothes).</a:t>
            </a:r>
            <a:endParaRPr lang="ru-RU" sz="2200" i="1" dirty="0">
              <a:solidFill>
                <a:schemeClr val="bg1"/>
              </a:solidFill>
            </a:endParaRPr>
          </a:p>
        </p:txBody>
      </p:sp>
      <p:pic>
        <p:nvPicPr>
          <p:cNvPr id="10" name="Content Placeholder 4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A8C222BA-96CC-4CA3-8564-8FD8EF8CB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6855" y="3688156"/>
            <a:ext cx="2971669" cy="2483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person standing in front of a computer screen&#10;&#10;Description generated with very high confidence">
            <a:extLst>
              <a:ext uri="{FF2B5EF4-FFF2-40B4-BE49-F238E27FC236}">
                <a16:creationId xmlns:a16="http://schemas.microsoft.com/office/drawing/2014/main" id="{54FFD4DB-6660-4D15-B185-F361D948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49" y="3117564"/>
            <a:ext cx="3135205" cy="351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person in a uniform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B5052247-EB0C-46C2-9807-A82CFD43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10" y="3374037"/>
            <a:ext cx="2494626" cy="3095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97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8452F-09E7-426E-85CA-24AAE720E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70799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tx1"/>
                </a:solidFill>
              </a:rPr>
              <a:t>	Changing the input image to grayscale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endParaRPr lang="ru-RU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D20867-6FE2-4C62-9628-EB9A5AE034E8}"/>
              </a:ext>
            </a:extLst>
          </p:cNvPr>
          <p:cNvSpPr txBox="1">
            <a:spLocks/>
          </p:cNvSpPr>
          <p:nvPr/>
        </p:nvSpPr>
        <p:spPr>
          <a:xfrm>
            <a:off x="684212" y="1680470"/>
            <a:ext cx="10572673" cy="3220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Face detection using Haar Cascade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		- </a:t>
            </a:r>
            <a:r>
              <a:rPr lang="en-US" sz="1800" i="1" dirty="0"/>
              <a:t>Loading the Haar Cascade File (XML file)</a:t>
            </a:r>
            <a:endParaRPr lang="ru-RU" sz="1800" i="1" dirty="0"/>
          </a:p>
          <a:p>
            <a:pPr marL="0" indent="0">
              <a:buNone/>
            </a:pPr>
            <a:r>
              <a:rPr lang="en-US" sz="1800" i="1" dirty="0"/>
              <a:t>		- Detecting the objects( face) by using detectMultiScale()</a:t>
            </a:r>
          </a:p>
          <a:p>
            <a:pPr marL="0" indent="0">
              <a:buNone/>
            </a:pPr>
            <a:r>
              <a:rPr lang="en-US" sz="1800" i="1" dirty="0"/>
              <a:t>		- Creation ROI over the detected Objects(face).</a:t>
            </a:r>
            <a:br>
              <a:rPr lang="en-US" sz="1800" i="1" dirty="0"/>
            </a:br>
            <a:r>
              <a:rPr lang="en-US" sz="1800" i="1" dirty="0"/>
              <a:t>		  i.e. Draw a rectangle over the detected object to mark it.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ru-RU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E689B3-419A-411C-A276-652911C668C1}"/>
              </a:ext>
            </a:extLst>
          </p:cNvPr>
          <p:cNvSpPr txBox="1">
            <a:spLocks/>
          </p:cNvSpPr>
          <p:nvPr/>
        </p:nvSpPr>
        <p:spPr>
          <a:xfrm>
            <a:off x="684212" y="1178511"/>
            <a:ext cx="8534400" cy="70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>
                <a:solidFill>
                  <a:schemeClr val="tx1"/>
                </a:solidFill>
              </a:rPr>
              <a:t>Histogram equalization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2400" dirty="0"/>
              <a:t>		</a:t>
            </a:r>
            <a:endParaRPr lang="ru-RU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324BD6-FAB8-4691-AD5E-1D2CEFCA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249" y="508441"/>
            <a:ext cx="2459787" cy="2331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BB75195-CF8E-4C28-A108-8D6DBB14476E}"/>
              </a:ext>
            </a:extLst>
          </p:cNvPr>
          <p:cNvSpPr/>
          <p:nvPr/>
        </p:nvSpPr>
        <p:spPr>
          <a:xfrm>
            <a:off x="766762" y="781466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96029D69-9596-468E-8D2E-796CE72342B1}"/>
              </a:ext>
            </a:extLst>
          </p:cNvPr>
          <p:cNvSpPr/>
          <p:nvPr/>
        </p:nvSpPr>
        <p:spPr>
          <a:xfrm>
            <a:off x="766762" y="1290084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FCA94E7-73F8-435E-AF57-97A15E6C785C}"/>
              </a:ext>
            </a:extLst>
          </p:cNvPr>
          <p:cNvSpPr/>
          <p:nvPr/>
        </p:nvSpPr>
        <p:spPr>
          <a:xfrm>
            <a:off x="766762" y="1770377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C467C4B-D021-4BA1-9BAD-A835C6BE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51" y="4122105"/>
            <a:ext cx="2743200" cy="232314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EAB8E2F-926B-4499-8CF7-4C9100A0D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335023"/>
            <a:ext cx="3533954" cy="20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8F3C29-F9EF-4822-B600-A8DE4966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525" y="3739438"/>
            <a:ext cx="2039350" cy="286554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FD212-F194-4B0A-BA8F-9FCD02FF6CE6}"/>
              </a:ext>
            </a:extLst>
          </p:cNvPr>
          <p:cNvSpPr txBox="1">
            <a:spLocks/>
          </p:cNvSpPr>
          <p:nvPr/>
        </p:nvSpPr>
        <p:spPr>
          <a:xfrm>
            <a:off x="1236662" y="657225"/>
            <a:ext cx="10572673" cy="151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Upper body and hat detection </a:t>
            </a:r>
            <a:r>
              <a:rPr lang="en-US" sz="2200" dirty="0">
                <a:solidFill>
                  <a:schemeClr val="bg1"/>
                </a:solidFill>
              </a:rPr>
              <a:t>using human body part proportion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(also by </a:t>
            </a:r>
            <a:r>
              <a:rPr lang="en-US" sz="2200">
                <a:solidFill>
                  <a:schemeClr val="bg1"/>
                </a:solidFill>
              </a:rPr>
              <a:t>observing photos’ </a:t>
            </a:r>
            <a:r>
              <a:rPr lang="en-US" sz="2200" dirty="0">
                <a:solidFill>
                  <a:schemeClr val="bg1"/>
                </a:solidFill>
              </a:rPr>
              <a:t>features)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9058C396-3905-4424-A582-C46FB7B7F533}"/>
              </a:ext>
            </a:extLst>
          </p:cNvPr>
          <p:cNvSpPr/>
          <p:nvPr/>
        </p:nvSpPr>
        <p:spPr>
          <a:xfrm>
            <a:off x="749377" y="865502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CC4FC-5435-4C53-B84C-B8B2A45E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819" y="1396621"/>
            <a:ext cx="2000710" cy="1799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8CFB3-DC5D-4BFC-A8C1-76F32DEA4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045" y="1385602"/>
            <a:ext cx="2158137" cy="1799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3FA92D-4C19-47C9-8806-4200206797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"/>
          <a:stretch/>
        </p:blipFill>
        <p:spPr>
          <a:xfrm>
            <a:off x="2791797" y="3081749"/>
            <a:ext cx="2947516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4A3ED9-2D78-4B78-A10C-CB23A89EB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2" y="2374610"/>
            <a:ext cx="2800674" cy="3475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9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8CE7A6-DF4B-4A86-AE0B-6329A7F0FE50}"/>
              </a:ext>
            </a:extLst>
          </p:cNvPr>
          <p:cNvSpPr txBox="1">
            <a:spLocks/>
          </p:cNvSpPr>
          <p:nvPr/>
        </p:nvSpPr>
        <p:spPr>
          <a:xfrm>
            <a:off x="1245539" y="3166575"/>
            <a:ext cx="10572673" cy="130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Making specific histogram for each specialty taking into account the color characteristics of uniform.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C0D7EB7C-4738-4C19-9E1D-E09F93E0C419}"/>
              </a:ext>
            </a:extLst>
          </p:cNvPr>
          <p:cNvSpPr/>
          <p:nvPr/>
        </p:nvSpPr>
        <p:spPr>
          <a:xfrm>
            <a:off x="749377" y="3374851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17B0CF-3658-4E5F-9976-A22A523184AB}"/>
              </a:ext>
            </a:extLst>
          </p:cNvPr>
          <p:cNvSpPr txBox="1">
            <a:spLocks/>
          </p:cNvSpPr>
          <p:nvPr/>
        </p:nvSpPr>
        <p:spPr>
          <a:xfrm>
            <a:off x="1245539" y="4102255"/>
            <a:ext cx="10572673" cy="806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Definition of Indicators:</a:t>
            </a:r>
            <a:endParaRPr lang="ru-RU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6A774E9-F0B0-4A07-A410-DC8F8038388B}"/>
              </a:ext>
            </a:extLst>
          </p:cNvPr>
          <p:cNvSpPr/>
          <p:nvPr/>
        </p:nvSpPr>
        <p:spPr>
          <a:xfrm>
            <a:off x="749377" y="4463049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931B47-A4B1-4FF4-8011-CA569BB44E00}"/>
              </a:ext>
            </a:extLst>
          </p:cNvPr>
          <p:cNvSpPr txBox="1">
            <a:spLocks/>
          </p:cNvSpPr>
          <p:nvPr/>
        </p:nvSpPr>
        <p:spPr>
          <a:xfrm>
            <a:off x="1245538" y="5257402"/>
            <a:ext cx="10572673" cy="806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Based on indicators, prediction of the profession and measurement</a:t>
            </a:r>
            <a:endParaRPr lang="hy-AM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of accuracy of forecasting.</a:t>
            </a:r>
            <a:endParaRPr lang="ru-RU" sz="2200" dirty="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8D4407A5-FEAB-476A-B11C-5E2551AB977B}"/>
              </a:ext>
            </a:extLst>
          </p:cNvPr>
          <p:cNvSpPr/>
          <p:nvPr/>
        </p:nvSpPr>
        <p:spPr>
          <a:xfrm>
            <a:off x="749377" y="5380442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9B41B6-6577-4540-8BCB-BA59A596ADA4}"/>
              </a:ext>
            </a:extLst>
          </p:cNvPr>
          <p:cNvSpPr txBox="1">
            <a:spLocks/>
          </p:cNvSpPr>
          <p:nvPr/>
        </p:nvSpPr>
        <p:spPr>
          <a:xfrm>
            <a:off x="1245539" y="487188"/>
            <a:ext cx="10572673" cy="550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Separation of active zones in the studied sections</a:t>
            </a:r>
            <a:r>
              <a:rPr lang="hy-AM" sz="2200" dirty="0">
                <a:solidFill>
                  <a:schemeClr val="tx1"/>
                </a:solidFill>
              </a:rPr>
              <a:t>․</a:t>
            </a:r>
            <a:endParaRPr lang="ru-RU" sz="2400" dirty="0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8BAC3388-D796-431E-9F44-C200B5D5A953}"/>
              </a:ext>
            </a:extLst>
          </p:cNvPr>
          <p:cNvSpPr/>
          <p:nvPr/>
        </p:nvSpPr>
        <p:spPr>
          <a:xfrm>
            <a:off x="749377" y="719093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AECF133-1F64-42E9-9202-9055A78D9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3470"/>
              </p:ext>
            </p:extLst>
          </p:nvPr>
        </p:nvGraphicFramePr>
        <p:xfrm>
          <a:off x="3598057" y="1221555"/>
          <a:ext cx="1637439" cy="130473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45813">
                  <a:extLst>
                    <a:ext uri="{9D8B030D-6E8A-4147-A177-3AD203B41FA5}">
                      <a16:colId xmlns:a16="http://schemas.microsoft.com/office/drawing/2014/main" val="3565829179"/>
                    </a:ext>
                  </a:extLst>
                </a:gridCol>
                <a:gridCol w="545813">
                  <a:extLst>
                    <a:ext uri="{9D8B030D-6E8A-4147-A177-3AD203B41FA5}">
                      <a16:colId xmlns:a16="http://schemas.microsoft.com/office/drawing/2014/main" val="3400026840"/>
                    </a:ext>
                  </a:extLst>
                </a:gridCol>
                <a:gridCol w="545813">
                  <a:extLst>
                    <a:ext uri="{9D8B030D-6E8A-4147-A177-3AD203B41FA5}">
                      <a16:colId xmlns:a16="http://schemas.microsoft.com/office/drawing/2014/main" val="495812023"/>
                    </a:ext>
                  </a:extLst>
                </a:gridCol>
              </a:tblGrid>
              <a:tr h="434913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155238"/>
                  </a:ext>
                </a:extLst>
              </a:tr>
              <a:tr h="434913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87861"/>
                  </a:ext>
                </a:extLst>
              </a:tr>
              <a:tr h="434913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387087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95373C-5D63-4D2C-88EA-39F9670EC673}"/>
              </a:ext>
            </a:extLst>
          </p:cNvPr>
          <p:cNvSpPr txBox="1">
            <a:spLocks/>
          </p:cNvSpPr>
          <p:nvPr/>
        </p:nvSpPr>
        <p:spPr>
          <a:xfrm>
            <a:off x="5987611" y="1268665"/>
            <a:ext cx="1324116" cy="120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active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passive-1</a:t>
            </a:r>
            <a:endParaRPr lang="hy-AM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passive-2</a:t>
            </a:r>
            <a:endParaRPr lang="hy-AM" sz="2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1E7122-20CB-41D9-AB33-D780D09FC3D0}"/>
              </a:ext>
            </a:extLst>
          </p:cNvPr>
          <p:cNvSpPr/>
          <p:nvPr/>
        </p:nvSpPr>
        <p:spPr>
          <a:xfrm>
            <a:off x="5672831" y="1393794"/>
            <a:ext cx="195309" cy="195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E8112-4D97-405A-B4BD-7907426659F1}"/>
              </a:ext>
            </a:extLst>
          </p:cNvPr>
          <p:cNvSpPr/>
          <p:nvPr/>
        </p:nvSpPr>
        <p:spPr>
          <a:xfrm>
            <a:off x="5672831" y="1783607"/>
            <a:ext cx="195309" cy="1953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263B5-6097-42A6-9D82-B7B36B44C1AF}"/>
              </a:ext>
            </a:extLst>
          </p:cNvPr>
          <p:cNvSpPr/>
          <p:nvPr/>
        </p:nvSpPr>
        <p:spPr>
          <a:xfrm>
            <a:off x="5674485" y="2231608"/>
            <a:ext cx="195309" cy="1953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1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945EA4-2670-4C2C-A0E5-1D588553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05" y="292964"/>
            <a:ext cx="5396143" cy="772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u="sng" dirty="0"/>
              <a:t>Soldier։</a:t>
            </a:r>
            <a:endParaRPr lang="ru-RU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B68396-609A-4A35-B917-31C11972922B}"/>
              </a:ext>
            </a:extLst>
          </p:cNvPr>
          <p:cNvSpPr txBox="1">
            <a:spLocks/>
          </p:cNvSpPr>
          <p:nvPr/>
        </p:nvSpPr>
        <p:spPr>
          <a:xfrm>
            <a:off x="684211" y="869716"/>
            <a:ext cx="10572673" cy="1888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Identification of 4 main tones of military clothing. </a:t>
            </a:r>
            <a:r>
              <a:rPr lang="en-US" sz="1600" i="1" dirty="0"/>
              <a:t>(green, cream, brown, black) </a:t>
            </a:r>
            <a:r>
              <a:rPr lang="en-US" sz="1800" i="1" dirty="0"/>
              <a:t>		</a:t>
            </a:r>
            <a:endParaRPr lang="ru-RU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E0AC3B79-1C40-4EB0-81C1-5E31B38743F9}"/>
              </a:ext>
            </a:extLst>
          </p:cNvPr>
          <p:cNvSpPr/>
          <p:nvPr/>
        </p:nvSpPr>
        <p:spPr>
          <a:xfrm>
            <a:off x="766761" y="1299860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E7C18-D097-414B-AD93-B4864E987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32" y="1903964"/>
            <a:ext cx="8039100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A8E32A-4721-405D-BE9E-B67E30F02BC1}"/>
              </a:ext>
            </a:extLst>
          </p:cNvPr>
          <p:cNvSpPr txBox="1">
            <a:spLocks/>
          </p:cNvSpPr>
          <p:nvPr/>
        </p:nvSpPr>
        <p:spPr>
          <a:xfrm>
            <a:off x="919200" y="1568480"/>
            <a:ext cx="10572673" cy="4008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 Soldier feature indicators</a:t>
            </a:r>
          </a:p>
          <a:p>
            <a:pPr marL="0" indent="0">
              <a:buNone/>
            </a:pPr>
            <a:r>
              <a:rPr lang="en-US" sz="1800" dirty="0"/>
              <a:t>		- </a:t>
            </a:r>
            <a:r>
              <a:rPr lang="en-US" sz="1800" i="1" dirty="0" err="1"/>
              <a:t>feature_</a:t>
            </a:r>
            <a:r>
              <a:rPr lang="en-US" sz="1800" b="1" i="1" dirty="0" err="1"/>
              <a:t>prcp</a:t>
            </a:r>
            <a:r>
              <a:rPr lang="en-US" sz="1800" b="1" i="1" dirty="0"/>
              <a:t>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(int)</a:t>
            </a:r>
            <a:r>
              <a:rPr lang="en-US" sz="1800" b="1" i="1" dirty="0"/>
              <a:t>		</a:t>
            </a:r>
            <a:r>
              <a:rPr lang="en-US" sz="1800" dirty="0"/>
              <a:t> all primary colors percentage.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		</a:t>
            </a:r>
            <a:r>
              <a:rPr lang="en-US" sz="1800" dirty="0"/>
              <a:t>- </a:t>
            </a:r>
            <a:r>
              <a:rPr lang="en-US" sz="1800" i="1" dirty="0"/>
              <a:t>feature_</a:t>
            </a:r>
            <a:r>
              <a:rPr lang="en-US" sz="1800" b="1" i="1" dirty="0"/>
              <a:t>70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(bool)</a:t>
            </a:r>
            <a:r>
              <a:rPr lang="en-US" sz="1600" b="1" i="1" dirty="0"/>
              <a:t>	</a:t>
            </a:r>
            <a:r>
              <a:rPr lang="en-US" sz="1800" b="1" i="1" dirty="0"/>
              <a:t>	</a:t>
            </a:r>
            <a:r>
              <a:rPr lang="en-US" sz="1800" dirty="0"/>
              <a:t> feature_70 is true if none of the primary colors is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 dirty="0"/>
              <a:t>								 distributed over 70% or more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ru-RU" sz="1800" b="1" i="1" dirty="0"/>
          </a:p>
          <a:p>
            <a:pPr marL="0" indent="0">
              <a:buNone/>
            </a:pPr>
            <a:r>
              <a:rPr lang="en-US" sz="1800" i="1" dirty="0"/>
              <a:t>		- feature_</a:t>
            </a:r>
            <a:r>
              <a:rPr lang="en-US" sz="1800" b="1" i="1" dirty="0"/>
              <a:t>aver-dis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(int)</a:t>
            </a:r>
            <a:r>
              <a:rPr lang="en-US" sz="1600" b="1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1800" b="1" i="1" dirty="0"/>
              <a:t>	</a:t>
            </a:r>
            <a:r>
              <a:rPr lang="en-US" sz="1800" dirty="0"/>
              <a:t>feature_aver-dis is the number of primary colors that have a 									greater or equal average distribution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i="1" dirty="0"/>
              <a:t>		- feature_</a:t>
            </a:r>
            <a:r>
              <a:rPr lang="en-US" sz="1800" b="1" i="1" dirty="0"/>
              <a:t>hat-35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(bool) </a:t>
            </a:r>
            <a:r>
              <a:rPr lang="en-US" sz="1800" i="1" dirty="0"/>
              <a:t>	</a:t>
            </a:r>
            <a:r>
              <a:rPr lang="en-US" sz="1800" dirty="0"/>
              <a:t>feature_hat-35 is true if hypothetical hat is exist and</a:t>
            </a:r>
          </a:p>
          <a:p>
            <a:pPr marL="0" indent="0">
              <a:buNone/>
            </a:pPr>
            <a:r>
              <a:rPr lang="en-US" sz="1800" dirty="0"/>
              <a:t>								has 35% or more primary colors proportion</a:t>
            </a:r>
            <a:endParaRPr lang="ru-RU" sz="1800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7C7276F5-9366-49D0-890C-E6FC09A3405D}"/>
              </a:ext>
            </a:extLst>
          </p:cNvPr>
          <p:cNvSpPr/>
          <p:nvPr/>
        </p:nvSpPr>
        <p:spPr>
          <a:xfrm>
            <a:off x="815628" y="1340946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5F84D50-1A16-4983-BEF8-930E8F8AC90F}"/>
              </a:ext>
            </a:extLst>
          </p:cNvPr>
          <p:cNvSpPr/>
          <p:nvPr/>
        </p:nvSpPr>
        <p:spPr>
          <a:xfrm>
            <a:off x="809663" y="624350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CF116B-F624-40C7-A50E-492DC442B5BF}"/>
              </a:ext>
            </a:extLst>
          </p:cNvPr>
          <p:cNvSpPr txBox="1">
            <a:spLocks/>
          </p:cNvSpPr>
          <p:nvPr/>
        </p:nvSpPr>
        <p:spPr>
          <a:xfrm>
            <a:off x="919200" y="630637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Histogram is made by according primary colors.</a:t>
            </a:r>
            <a:endParaRPr lang="ru-RU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D7066E20-07BE-460B-B2FB-3A96AAC9F47A}"/>
              </a:ext>
            </a:extLst>
          </p:cNvPr>
          <p:cNvSpPr/>
          <p:nvPr/>
        </p:nvSpPr>
        <p:spPr>
          <a:xfrm>
            <a:off x="809663" y="5730401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D85B3-4EEC-4EE4-962F-39B70FDAB82F}"/>
              </a:ext>
            </a:extLst>
          </p:cNvPr>
          <p:cNvSpPr txBox="1">
            <a:spLocks/>
          </p:cNvSpPr>
          <p:nvPr/>
        </p:nvSpPr>
        <p:spPr>
          <a:xfrm>
            <a:off x="919199" y="5563802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Prediction and measurement based on indicators.</a:t>
            </a: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9439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2EB2C-1A1A-4AFA-B4EF-97E2D967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5" y="600114"/>
            <a:ext cx="3450971" cy="231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6AF80-116D-4976-83A4-ECF9DF736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5" r="14757"/>
          <a:stretch/>
        </p:blipFill>
        <p:spPr>
          <a:xfrm>
            <a:off x="9274204" y="600114"/>
            <a:ext cx="2249012" cy="240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07D21C-24F4-4C22-9356-C300CE88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814" y="1246188"/>
            <a:ext cx="2494626" cy="3095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6BABC7-4127-4C51-92B3-DDCF9676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882" y="3896051"/>
            <a:ext cx="4151008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54FDC7-6D44-4A39-B572-70CF7E48F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131" y="5386269"/>
            <a:ext cx="4134472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C29189-F7BA-4042-9817-E800DB463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578" y="4016125"/>
            <a:ext cx="4122782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C833E846-1B35-4574-9CE1-5738AC9098E6}"/>
              </a:ext>
            </a:extLst>
          </p:cNvPr>
          <p:cNvSpPr/>
          <p:nvPr/>
        </p:nvSpPr>
        <p:spPr>
          <a:xfrm>
            <a:off x="3654536" y="2572305"/>
            <a:ext cx="656926" cy="1713390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75871545-88A7-4E0D-8883-96356AD6B0B8}"/>
              </a:ext>
            </a:extLst>
          </p:cNvPr>
          <p:cNvSpPr/>
          <p:nvPr/>
        </p:nvSpPr>
        <p:spPr>
          <a:xfrm>
            <a:off x="11122801" y="2414726"/>
            <a:ext cx="656926" cy="172522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DE2FA976-5BBA-4A77-B0E5-C53417A4F752}"/>
              </a:ext>
            </a:extLst>
          </p:cNvPr>
          <p:cNvSpPr/>
          <p:nvPr/>
        </p:nvSpPr>
        <p:spPr>
          <a:xfrm>
            <a:off x="7111372" y="4016125"/>
            <a:ext cx="656926" cy="169346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2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F30800-FEE3-494E-8DFB-2D59D7B9C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05" y="292964"/>
            <a:ext cx="5396143" cy="772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u="sng" dirty="0"/>
              <a:t>No-clothes։</a:t>
            </a:r>
            <a:endParaRPr lang="ru-RU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51683E35-153D-4149-A92F-85EDE047768F}"/>
              </a:ext>
            </a:extLst>
          </p:cNvPr>
          <p:cNvSpPr/>
          <p:nvPr/>
        </p:nvSpPr>
        <p:spPr>
          <a:xfrm>
            <a:off x="1020885" y="1395145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98A552-4AA1-43C1-BD39-5F4B8DCC9FC5}"/>
              </a:ext>
            </a:extLst>
          </p:cNvPr>
          <p:cNvSpPr txBox="1">
            <a:spLocks/>
          </p:cNvSpPr>
          <p:nvPr/>
        </p:nvSpPr>
        <p:spPr>
          <a:xfrm>
            <a:off x="1130421" y="1644824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Different histograms are made in accordance with colors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range(step 20 points) 	for the head and body.</a:t>
            </a:r>
            <a:endParaRPr lang="ru-RU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51AFD5FC-0A33-4D99-B9D8-1ECC25B175DB}"/>
              </a:ext>
            </a:extLst>
          </p:cNvPr>
          <p:cNvSpPr/>
          <p:nvPr/>
        </p:nvSpPr>
        <p:spPr>
          <a:xfrm>
            <a:off x="1020883" y="2698209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AFDB20-4F75-44ED-9266-68848B3FBF33}"/>
              </a:ext>
            </a:extLst>
          </p:cNvPr>
          <p:cNvSpPr txBox="1">
            <a:spLocks/>
          </p:cNvSpPr>
          <p:nvPr/>
        </p:nvSpPr>
        <p:spPr>
          <a:xfrm>
            <a:off x="1130421" y="2744815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Comparison of the largest three range values of body and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face histograms for all channels.</a:t>
            </a: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DE90E15F-B9DA-4F5E-9932-0AE3A798EF8B}"/>
              </a:ext>
            </a:extLst>
          </p:cNvPr>
          <p:cNvSpPr/>
          <p:nvPr/>
        </p:nvSpPr>
        <p:spPr>
          <a:xfrm>
            <a:off x="1020883" y="4193543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1096F6-6AD9-4E10-9C63-A03C30357EAD}"/>
              </a:ext>
            </a:extLst>
          </p:cNvPr>
          <p:cNvSpPr txBox="1">
            <a:spLocks/>
          </p:cNvSpPr>
          <p:nvPr/>
        </p:nvSpPr>
        <p:spPr>
          <a:xfrm>
            <a:off x="1130421" y="4001273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Prediction and measurement based on comparison results.</a:t>
            </a: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47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847</TotalTime>
  <Words>137</Words>
  <Application>Microsoft Office PowerPoint</Application>
  <PresentationFormat>Widescreen</PresentationFormat>
  <Paragraphs>63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Slice</vt:lpstr>
      <vt:lpstr>Recognition by specialty</vt:lpstr>
      <vt:lpstr>Identifying the profession of a person in the picture by clothing.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Clock detection and time recognition</dc:title>
  <dc:creator>Armen</dc:creator>
  <cp:lastModifiedBy>Armen</cp:lastModifiedBy>
  <cp:revision>155</cp:revision>
  <dcterms:created xsi:type="dcterms:W3CDTF">2019-03-21T20:42:55Z</dcterms:created>
  <dcterms:modified xsi:type="dcterms:W3CDTF">2019-04-08T11:18:43Z</dcterms:modified>
</cp:coreProperties>
</file>